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63" r:id="rId6"/>
    <p:sldId id="259" r:id="rId7"/>
    <p:sldId id="260" r:id="rId8"/>
    <p:sldId id="265" r:id="rId9"/>
    <p:sldId id="266" r:id="rId10"/>
    <p:sldId id="267" r:id="rId11"/>
    <p:sldId id="261" r:id="rId12"/>
    <p:sldId id="268" r:id="rId13"/>
    <p:sldId id="269" r:id="rId14"/>
    <p:sldId id="270" r:id="rId15"/>
    <p:sldId id="262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335"/>
    <a:srgbClr val="2F3435"/>
    <a:srgbClr val="303437"/>
    <a:srgbClr val="2D3233"/>
    <a:srgbClr val="2E3336"/>
    <a:srgbClr val="2E3334"/>
    <a:srgbClr val="2E3135"/>
    <a:srgbClr val="2D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D965-509D-412D-948A-3906C2102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1327C4-187A-49B9-B576-B90C2A228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7A546A-56D4-4692-88EA-B354E6ED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9F922-2A04-4222-ACE3-16E73D4F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E9454-F0F4-4236-B94C-E2B4A3ED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957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42AA5-30DD-4762-8D72-E2607C6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8BD6B6-936C-46AC-A1D2-001B4A75C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35D97-A510-4C98-98F0-3403A5B4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D0ECE-F24F-4201-8DCE-855D25B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E1EF9-98B4-4733-A481-9442B827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398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07BC79-7E94-4CA3-9E37-EE89D2BD4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5F21FF-5A7A-4C20-8A17-D48EF2D2A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85B22C-7F52-424A-94F9-351B02C0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847D51-4994-42FA-98B1-7ACDE09B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67F648-293F-4E1D-9150-2D47B4E5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0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F7C0C-B904-400F-83A5-8F8F07E0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CFA73-EC17-46F5-B5CA-B8F2F14AB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B50B34-3C6E-4282-8AA4-7BA0D3ED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2A3C6-238F-4087-9CA8-C3A7FE6A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9B3950-48FE-44F0-BCB7-4843720D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314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46E33-EE68-4831-8E99-D226924C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3D235-B214-430A-A11A-713C3464C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ED8572-5475-4928-8395-48443AD4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5F1245-6BE8-41A6-B20C-01252A16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E6272-744D-4AD4-ADD5-CABEB13F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650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5D7C9-B377-4B9E-A3B9-6FAA7BBC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565ADA-DF96-4455-87BE-8878F68C1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1048E7-8806-4B15-9F09-8D8AA3920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190461-E872-4ABD-B507-2AB2EA1A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74A80-BC22-46A6-9321-D17404CA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944BDC-34E1-484F-80BA-9A9701DD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653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264EA-0AB8-44FD-8EEC-DF52806D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D12DFE-E930-4869-BA20-C4C6E7656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F685DB-D3FE-41D3-8246-E3D62D8D2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9455F2-027B-44F8-86D3-6A1D29DBC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B4F19-083A-497F-9907-7FD342810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2C7392-F331-48E6-BDB8-13F5A7F0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2BA91E-E1AA-4206-910A-FE1A93DF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E54738-6DEC-43A1-AA8A-8C437457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132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AE6A7-C5B9-4C43-A8F9-E9D57C42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EA5CCF-300E-491E-BE7C-F7AB71F8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EAC98F-CF26-4C9F-A54E-9050AD83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2B4AA5-6F73-4F46-BDA1-74D16EEF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801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B19EC5-6462-4788-98B1-E2832CEE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4E6752-80F5-4CD0-93B9-0099823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AE3B09-A2D0-48BD-A766-0944AD0E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28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B3B0E-D97B-4587-93A5-AEE77305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CBECE-71F4-435A-B53A-6C4EE455D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1D89B4-5698-45D4-A530-F9755A355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D97CF0-4666-4D41-BA15-39466375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AB26F6-B2AD-4105-913A-738F4B83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E5F416-0CED-4AB8-9B61-4B69270D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869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32747-7B5F-4BCA-A72E-8975F96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52AEDF-8745-43A5-A622-97BFDD678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A964D4-83D4-4F52-AE3D-2D777092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3A6E34-7F88-4264-A7D1-2ECE0BF2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DDEA00-28F0-4F5F-867D-A35BC6CE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55B8D6-82C3-4239-831B-08386431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85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96C1B4-DE73-4AB9-8923-73E75DCC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02F8BC-0137-4847-8113-0FAC3226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A6F526-6509-4926-AE48-6CD7C5AB2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23A14-C9D9-4107-93CA-80DFDB5BFA0B}" type="datetimeFigureOut">
              <a:rPr lang="es-AR" smtClean="0"/>
              <a:t>25/07/2021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FA6ECF-4ED5-4EDD-8A1C-9D3FD2FD7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C3012-5062-4ECC-BC24-C823A2D71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23D80-6E14-4E84-A62B-886A4B086D0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37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CE50BE-CB21-4E31-9609-D6117AAC4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F44FBA-4836-44E3-9BA1-1D7FB4B3C815}"/>
              </a:ext>
            </a:extLst>
          </p:cNvPr>
          <p:cNvSpPr txBox="1"/>
          <p:nvPr/>
        </p:nvSpPr>
        <p:spPr>
          <a:xfrm>
            <a:off x="883578" y="390418"/>
            <a:ext cx="1059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Ventajas y desventajas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BE94D7-69AE-47D0-B9F3-1DE3F6C48EBF}"/>
              </a:ext>
            </a:extLst>
          </p:cNvPr>
          <p:cNvSpPr txBox="1"/>
          <p:nvPr/>
        </p:nvSpPr>
        <p:spPr>
          <a:xfrm>
            <a:off x="955496" y="1952089"/>
            <a:ext cx="10520737" cy="4515493"/>
          </a:xfrm>
          <a:prstGeom prst="rect">
            <a:avLst/>
          </a:prstGeom>
          <a:noFill/>
        </p:spPr>
        <p:txBody>
          <a:bodyPr wrap="square" numCol="2" spcCol="720000" rtlCol="0">
            <a:no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Permite variar la representación interna de un producto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b="0" i="0" dirty="0">
              <a:solidFill>
                <a:schemeClr val="bg2"/>
              </a:solidFill>
              <a:effectLst/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Puedes reutilizar el mismo código de construcción al construir varias 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representaciones de productos.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Se independiza el código de construcción y de representación. Aumenta la modularidad</a:t>
            </a: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La complejidad general del código aumenta, ya que el patrón exige la creación de varias clases nuevas.</a:t>
            </a: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Fuerte vínculo entre el producto, el constructor específico, así que puede ser difícil hacer cambios en el proceso básico.								</a:t>
            </a:r>
          </a:p>
        </p:txBody>
      </p:sp>
    </p:spTree>
    <p:extLst>
      <p:ext uri="{BB962C8B-B14F-4D97-AF65-F5344CB8AC3E}">
        <p14:creationId xmlns:p14="http://schemas.microsoft.com/office/powerpoint/2010/main" val="370850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7E59A7A-BB71-4AE5-98B3-FA78CA1AA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B2932F-829D-4475-B25E-60112B33F0F8}"/>
              </a:ext>
            </a:extLst>
          </p:cNvPr>
          <p:cNvSpPr txBox="1"/>
          <p:nvPr/>
        </p:nvSpPr>
        <p:spPr>
          <a:xfrm>
            <a:off x="554804" y="1500026"/>
            <a:ext cx="106440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Se encargan de cómo se combinan clases y objetos parar formar</a:t>
            </a:r>
          </a:p>
          <a:p>
            <a:pPr lvl="1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	estructuras más grandes. Los patrones estructurales describen formas 	de componer objetos para obtener nuevas funcionalidades.</a:t>
            </a:r>
          </a:p>
          <a:p>
            <a:pPr lvl="1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Adapter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Bridge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Composite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Decorator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Facade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Flyweight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Proxy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11380E-0C6F-4D83-B0BD-4EF15B51B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95" y="3413047"/>
            <a:ext cx="3105371" cy="30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6A8D8B-F52E-4AF5-9528-3C7B6E5B53B8}"/>
              </a:ext>
            </a:extLst>
          </p:cNvPr>
          <p:cNvSpPr txBox="1"/>
          <p:nvPr/>
        </p:nvSpPr>
        <p:spPr>
          <a:xfrm>
            <a:off x="537106" y="442685"/>
            <a:ext cx="1098307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Decorator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4AEAC95-F61D-4D56-B7C2-0A06BBDFE749}"/>
              </a:ext>
            </a:extLst>
          </p:cNvPr>
          <p:cNvSpPr txBox="1"/>
          <p:nvPr/>
        </p:nvSpPr>
        <p:spPr>
          <a:xfrm>
            <a:off x="595900" y="1869897"/>
            <a:ext cx="10983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Propósito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Decorator es un patrón de diseño estructural que te permite añadir funcionalidades a objetos colocando estos objetos dentro de objetos decoradores especiales los cuales añaden estas funcionalidades.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Problema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Nuestro sistema requiere que la funcionalidad de ciertos componentes pueda extenderse y modificarse en tiempo de ejecución.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Solución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Utilizamos objetos decoradores, que definirán funcionalidades adicionales que se pueden añadir dinámicamente a los componentes.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Aplicabilidad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Utiliza este patrón cuando necesites añadir responsabilidades a objetos individuales de forma dinámica y transparente</a:t>
            </a:r>
          </a:p>
        </p:txBody>
      </p:sp>
    </p:spTree>
    <p:extLst>
      <p:ext uri="{BB962C8B-B14F-4D97-AF65-F5344CB8AC3E}">
        <p14:creationId xmlns:p14="http://schemas.microsoft.com/office/powerpoint/2010/main" val="18059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n 6" descr="Diagrama, Texto&#10;&#10;Descripción generada automáticamente">
            <a:extLst>
              <a:ext uri="{FF2B5EF4-FFF2-40B4-BE49-F238E27FC236}">
                <a16:creationId xmlns:a16="http://schemas.microsoft.com/office/drawing/2014/main" id="{2F955C6A-ECE9-4A3E-9D78-47084972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53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F44FBA-4836-44E3-9BA1-1D7FB4B3C815}"/>
              </a:ext>
            </a:extLst>
          </p:cNvPr>
          <p:cNvSpPr txBox="1"/>
          <p:nvPr/>
        </p:nvSpPr>
        <p:spPr>
          <a:xfrm>
            <a:off x="883578" y="390418"/>
            <a:ext cx="1059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Ventajas y desventajas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BE94D7-69AE-47D0-B9F3-1DE3F6C48EBF}"/>
              </a:ext>
            </a:extLst>
          </p:cNvPr>
          <p:cNvSpPr txBox="1"/>
          <p:nvPr/>
        </p:nvSpPr>
        <p:spPr>
          <a:xfrm>
            <a:off x="955496" y="1952089"/>
            <a:ext cx="10520737" cy="4515493"/>
          </a:xfrm>
          <a:prstGeom prst="rect">
            <a:avLst/>
          </a:prstGeom>
          <a:noFill/>
        </p:spPr>
        <p:txBody>
          <a:bodyPr wrap="square" numCol="2" spcCol="720000" rtlCol="0">
            <a:no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Es más flexible que la herencia.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b="0" i="0" dirty="0">
              <a:solidFill>
                <a:schemeClr val="bg2"/>
              </a:solidFill>
              <a:effectLst/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Permite añadir y eliminar responsabilidades en tiempo de ejecución.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Puedes extender el comportamiento de un objeto sin crear una nueva subclase.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Genera gran cantidad de objetos decoradores.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Es difícil implementar un decorador de tal forma que su comportamiento no dependa del orden en la pila de decoradores.</a:t>
            </a: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Proceso de depuración difícil.								</a:t>
            </a:r>
          </a:p>
        </p:txBody>
      </p:sp>
    </p:spTree>
    <p:extLst>
      <p:ext uri="{BB962C8B-B14F-4D97-AF65-F5344CB8AC3E}">
        <p14:creationId xmlns:p14="http://schemas.microsoft.com/office/powerpoint/2010/main" val="153870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6BD8688-B1E5-430D-883D-DB0A8856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C123D08-CAD4-4EA9-B8AC-547F548E0FAD}"/>
              </a:ext>
            </a:extLst>
          </p:cNvPr>
          <p:cNvSpPr txBox="1"/>
          <p:nvPr/>
        </p:nvSpPr>
        <p:spPr>
          <a:xfrm>
            <a:off x="455487" y="1849347"/>
            <a:ext cx="11281025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Se encargan de definir las formas en las que interactúan y </a:t>
            </a:r>
          </a:p>
          <a:p>
            <a:pPr lvl="2" algn="just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reparten responsabilidades las distintas clases y objetos.</a:t>
            </a:r>
          </a:p>
          <a:p>
            <a:pPr lvl="2" algn="just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Chain of Responsibility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Command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Interpreter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Iteractor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Mediator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Memento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Obsever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State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Strategy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Template method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2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Visitor</a:t>
            </a:r>
          </a:p>
          <a:p>
            <a:pPr marL="914400" lvl="1" indent="-457200" algn="just">
              <a:buFont typeface="+mj-lt"/>
              <a:buAutoNum type="arabicPeriod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196987-E993-4558-8E56-1B9DA2D2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53" y="3096999"/>
            <a:ext cx="4937383" cy="33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6A8D8B-F52E-4AF5-9528-3C7B6E5B53B8}"/>
              </a:ext>
            </a:extLst>
          </p:cNvPr>
          <p:cNvSpPr txBox="1"/>
          <p:nvPr/>
        </p:nvSpPr>
        <p:spPr>
          <a:xfrm>
            <a:off x="537106" y="442685"/>
            <a:ext cx="1098307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Strategy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4AEAC95-F61D-4D56-B7C2-0A06BBDFE749}"/>
              </a:ext>
            </a:extLst>
          </p:cNvPr>
          <p:cNvSpPr txBox="1"/>
          <p:nvPr/>
        </p:nvSpPr>
        <p:spPr>
          <a:xfrm>
            <a:off x="595900" y="1869897"/>
            <a:ext cx="109830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Propósito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Strategy es un patrón de diseño de comportamiento que te permite definir una familia de algoritmos, colocar cada uno de ellos en una clase separada y hacer sus objetos intercambiables.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Problema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Se requiere un comportamiento variable de programas y objetos en tiempo de ejecución de un software.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Solución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El patrón descompone los diferentes algoritmos que resuelven un mismo problema en clases autónomas llamadas estrategias.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Aplicabilidad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Utiliza el patrón Strategy cuando quieras utilizar distintas variantes de un algoritmo y poder cambiar de un algoritmo a otro durante el tiempo de ejecución.</a:t>
            </a:r>
          </a:p>
        </p:txBody>
      </p:sp>
    </p:spTree>
    <p:extLst>
      <p:ext uri="{BB962C8B-B14F-4D97-AF65-F5344CB8AC3E}">
        <p14:creationId xmlns:p14="http://schemas.microsoft.com/office/powerpoint/2010/main" val="280182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7BEC3F46-25C4-4BAA-81A8-18134338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92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F44FBA-4836-44E3-9BA1-1D7FB4B3C815}"/>
              </a:ext>
            </a:extLst>
          </p:cNvPr>
          <p:cNvSpPr txBox="1"/>
          <p:nvPr/>
        </p:nvSpPr>
        <p:spPr>
          <a:xfrm>
            <a:off x="883578" y="390418"/>
            <a:ext cx="1059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Ventajas y desventajas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BE94D7-69AE-47D0-B9F3-1DE3F6C48EBF}"/>
              </a:ext>
            </a:extLst>
          </p:cNvPr>
          <p:cNvSpPr txBox="1"/>
          <p:nvPr/>
        </p:nvSpPr>
        <p:spPr>
          <a:xfrm>
            <a:off x="955496" y="1952089"/>
            <a:ext cx="10520737" cy="4515493"/>
          </a:xfrm>
          <a:prstGeom prst="rect">
            <a:avLst/>
          </a:prstGeom>
          <a:noFill/>
        </p:spPr>
        <p:txBody>
          <a:bodyPr wrap="square" numCol="2" spcCol="720000" rtlCol="0">
            <a:no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Puedes intercambiar algoritmos usados dentro de un objeto durante el tiempo de ejecución.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b="0" i="0" dirty="0">
              <a:solidFill>
                <a:schemeClr val="bg2"/>
              </a:solidFill>
              <a:effectLst/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b="0" i="0" dirty="0">
                <a:solidFill>
                  <a:schemeClr val="bg2"/>
                </a:solidFill>
                <a:effectLst/>
                <a:latin typeface="Franklin Gothic Demi" panose="020B0703020102020204" pitchFamily="34" charset="0"/>
              </a:rPr>
              <a:t>Puedes introducir nuevas estrategias sin tener que cambiar el contexto.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Permite encapsular comportamiento para reutilizarlo y no repetir código.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El cliente debe conocer las estrategias, para una selección adecuada.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Clr>
                <a:srgbClr val="FF0000"/>
              </a:buClr>
              <a:buFont typeface="Franklin Gothic Demi" panose="020B0703020102020204" pitchFamily="34" charset="0"/>
              <a:buChar char="×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Menor eficiencia. Aumenta el número de objetos creados por cada estrategia.								</a:t>
            </a:r>
          </a:p>
        </p:txBody>
      </p:sp>
    </p:spTree>
    <p:extLst>
      <p:ext uri="{BB962C8B-B14F-4D97-AF65-F5344CB8AC3E}">
        <p14:creationId xmlns:p14="http://schemas.microsoft.com/office/powerpoint/2010/main" val="3897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FB125-C61A-44BF-8666-5569D12A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6A8D8B-F52E-4AF5-9528-3C7B6E5B53B8}"/>
              </a:ext>
            </a:extLst>
          </p:cNvPr>
          <p:cNvSpPr txBox="1"/>
          <p:nvPr/>
        </p:nvSpPr>
        <p:spPr>
          <a:xfrm>
            <a:off x="537106" y="442685"/>
            <a:ext cx="1098307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Tipos de patrones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4AEAC95-F61D-4D56-B7C2-0A06BBDFE749}"/>
              </a:ext>
            </a:extLst>
          </p:cNvPr>
          <p:cNvSpPr txBox="1"/>
          <p:nvPr/>
        </p:nvSpPr>
        <p:spPr>
          <a:xfrm>
            <a:off x="863028" y="2173014"/>
            <a:ext cx="104077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Patrones Arquitectónicos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Se centran en la estructura del sistema, en la definición de subsistemas, sus responsabilidades y reglas sobre las relaciones entre ellos. (Alto nivel)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Patrones de Diseño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Describen una estructura recurrente y común de componentes que se comunican y que resuelven un problema de diseño dentro de un contexto. (Medio nivel)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Patrones de Codificación o Idiomas : 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Patrones que ayudan a implementar aspectos particulares del diseño en un lenguaje de programación específico. (Bajo nivel)</a:t>
            </a:r>
          </a:p>
        </p:txBody>
      </p:sp>
    </p:spTree>
    <p:extLst>
      <p:ext uri="{BB962C8B-B14F-4D97-AF65-F5344CB8AC3E}">
        <p14:creationId xmlns:p14="http://schemas.microsoft.com/office/powerpoint/2010/main" val="83214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E53676-162F-470C-9349-6B9594FA3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BC4E149-A789-4525-917B-3893D7F30F68}"/>
              </a:ext>
            </a:extLst>
          </p:cNvPr>
          <p:cNvSpPr txBox="1">
            <a:spLocks/>
          </p:cNvSpPr>
          <p:nvPr/>
        </p:nvSpPr>
        <p:spPr>
          <a:xfrm>
            <a:off x="431515" y="1818525"/>
            <a:ext cx="11352943" cy="2677656"/>
          </a:xfrm>
          <a:prstGeom prst="rect">
            <a:avLst/>
          </a:prstGeom>
          <a:solidFill>
            <a:srgbClr val="2D3234"/>
          </a:solidFill>
        </p:spPr>
        <p:txBody>
          <a:bodyPr wrap="square" rtlCol="0" anchor="t" anchorCtr="0">
            <a:spAutoFit/>
          </a:bodyPr>
          <a:lstStyle/>
          <a:p>
            <a:pPr lvl="2"/>
            <a:endParaRPr lang="es-AR" sz="28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AR" sz="28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AR" sz="2800" dirty="0">
                <a:solidFill>
                  <a:schemeClr val="bg2"/>
                </a:solidFill>
                <a:latin typeface="Franklin Gothic Demi" panose="020B0703020102020204" pitchFamily="34" charset="0"/>
              </a:rPr>
              <a:t>Un patrón de diseño es una solución general, reutilizable y cuya efectividad ha sido comprobada, aplicable a diferentes problemas habituales de diseño de software que nos podemos encontrar, con facilidad, durante la implementación de nuestro código.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E3066F-0659-4D4C-B4F4-7732DB19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76" b="91162" l="4569" r="93147">
                        <a14:foregroundMark x1="60152" y1="8333" x2="60152" y2="8333"/>
                        <a14:foregroundMark x1="61675" y1="7576" x2="61675" y2="7576"/>
                        <a14:foregroundMark x1="10152" y1="60859" x2="10152" y2="60859"/>
                        <a14:foregroundMark x1="4822" y1="62121" x2="4822" y2="62121"/>
                        <a14:foregroundMark x1="37817" y1="77525" x2="37817" y2="77525"/>
                        <a14:foregroundMark x1="40863" y1="91414" x2="40863" y2="91414"/>
                        <a14:foregroundMark x1="24365" y1="78535" x2="24365" y2="78535"/>
                        <a14:foregroundMark x1="57614" y1="78535" x2="57614" y2="78535"/>
                        <a14:foregroundMark x1="74619" y1="69949" x2="74619" y2="69949"/>
                        <a14:foregroundMark x1="72335" y1="63636" x2="72335" y2="63636"/>
                        <a14:foregroundMark x1="69289" y1="71465" x2="69289" y2="71465"/>
                        <a14:foregroundMark x1="71066" y1="85354" x2="71066" y2="85354"/>
                        <a14:foregroundMark x1="78173" y1="82828" x2="78173" y2="82828"/>
                        <a14:foregroundMark x1="87056" y1="56566" x2="87056" y2="56566"/>
                        <a14:foregroundMark x1="90355" y1="51010" x2="90355" y2="51010"/>
                        <a14:foregroundMark x1="93147" y1="55051" x2="93147" y2="55051"/>
                        <a14:foregroundMark x1="80711" y1="55051" x2="80711" y2="55051"/>
                        <a14:foregroundMark x1="85025" y1="68182" x2="85025" y2="68182"/>
                        <a14:foregroundMark x1="90355" y1="71717" x2="90355" y2="71717"/>
                        <a14:foregroundMark x1="75381" y1="26515" x2="75381" y2="26515"/>
                        <a14:foregroundMark x1="77919" y1="44949" x2="77919" y2="44949"/>
                        <a14:foregroundMark x1="62437" y1="8838" x2="62437" y2="43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3933" y="4180344"/>
            <a:ext cx="2664133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1F670BB-E2DC-47A1-B5CF-6716E115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9CD1533-5F4A-4C65-AD7D-8D5C6B3A70BD}"/>
              </a:ext>
            </a:extLst>
          </p:cNvPr>
          <p:cNvSpPr txBox="1"/>
          <p:nvPr/>
        </p:nvSpPr>
        <p:spPr>
          <a:xfrm>
            <a:off x="431515" y="5363110"/>
            <a:ext cx="11322121" cy="120032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En 1994, cuatro autores Erich Gamma, Richard Helm, Ralph Johnson y John Vlissides, a los que llamaron Gang of Four (GoF), publicaron un libro titulado</a:t>
            </a:r>
          </a:p>
          <a:p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Design Patterns, el cual recoge 23 patrones de diseño comunes.</a:t>
            </a:r>
          </a:p>
        </p:txBody>
      </p:sp>
    </p:spTree>
    <p:extLst>
      <p:ext uri="{BB962C8B-B14F-4D97-AF65-F5344CB8AC3E}">
        <p14:creationId xmlns:p14="http://schemas.microsoft.com/office/powerpoint/2010/main" val="142641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D9CDB1-F9D6-4C9D-885F-C004EC414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54102EB-BE57-4385-AF00-AB0D9A791B61}"/>
              </a:ext>
            </a:extLst>
          </p:cNvPr>
          <p:cNvSpPr txBox="1"/>
          <p:nvPr/>
        </p:nvSpPr>
        <p:spPr>
          <a:xfrm>
            <a:off x="404037" y="2191659"/>
            <a:ext cx="10760149" cy="378565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Evitar la reiteración en la búsqueda de soluciones a problemas ya conocidos.</a:t>
            </a:r>
          </a:p>
          <a:p>
            <a:pPr lvl="1" algn="just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Proporcionan catálogos de elementos reusables en el diseño de    	  	sistemas software.</a:t>
            </a:r>
          </a:p>
          <a:p>
            <a:pPr lvl="1" algn="just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Estandarizan el modo en que se realiza el diseño.</a:t>
            </a:r>
          </a:p>
          <a:p>
            <a:pPr lvl="1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Formalizan un vocabulario común entre diseñadores </a:t>
            </a:r>
          </a:p>
          <a:p>
            <a:pPr lvl="1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	y desarrolladores.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8672911-5A73-4F8C-A621-910342262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7" b="99655" l="9404" r="91514">
                        <a14:foregroundMark x1="91743" y1="45862" x2="91743" y2="45862"/>
                        <a14:foregroundMark x1="81651" y1="94138" x2="81651" y2="94138"/>
                        <a14:foregroundMark x1="85321" y1="94828" x2="85321" y2="94828"/>
                        <a14:foregroundMark x1="86239" y1="90345" x2="86239" y2="90345"/>
                        <a14:foregroundMark x1="33257" y1="13103" x2="33257" y2="13103"/>
                        <a14:foregroundMark x1="44613" y1="6002" x2="46101" y2="5862"/>
                        <a14:foregroundMark x1="52294" y1="10000" x2="52294" y2="10000"/>
                        <a14:foregroundMark x1="52523" y1="6897" x2="52523" y2="6897"/>
                        <a14:foregroundMark x1="44613" y1="6502" x2="45642" y2="5517"/>
                        <a14:foregroundMark x1="40596" y1="10345" x2="42037" y2="8966"/>
                        <a14:foregroundMark x1="32110" y1="9310" x2="37844" y2="10000"/>
                        <a14:foregroundMark x1="38761" y1="11379" x2="34174" y2="8621"/>
                        <a14:foregroundMark x1="34174" y1="8621" x2="38303" y2="11034"/>
                        <a14:foregroundMark x1="79358" y1="99655" x2="79358" y2="99655"/>
                        <a14:foregroundMark x1="80275" y1="44828" x2="80505" y2="40345"/>
                        <a14:foregroundMark x1="40826" y1="9310" x2="46101" y2="5172"/>
                        <a14:foregroundMark x1="31881" y1="10000" x2="32798" y2="8966"/>
                        <a14:backgroundMark x1="60550" y1="27586" x2="60550" y2="27586"/>
                        <a14:backgroundMark x1="58028" y1="32759" x2="67202" y2="14828"/>
                        <a14:backgroundMark x1="67202" y1="14828" x2="66972" y2="12759"/>
                        <a14:backgroundMark x1="62156" y1="29310" x2="77064" y2="41379"/>
                        <a14:backgroundMark x1="67661" y1="28276" x2="89908" y2="18966"/>
                        <a14:backgroundMark x1="39450" y1="10000" x2="39679" y2="10345"/>
                        <a14:backgroundMark x1="39679" y1="10345" x2="39908" y2="10345"/>
                        <a14:backgroundMark x1="39137" y1="9530" x2="39908" y2="10690"/>
                        <a14:backgroundMark x1="39450" y1="10000" x2="40138" y2="10690"/>
                        <a14:backgroundMark x1="39908" y1="10345" x2="40138" y2="10345"/>
                        <a14:backgroundMark x1="31651" y1="9310" x2="31881" y2="931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8661" y="5031995"/>
            <a:ext cx="2745305" cy="18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BACFB8-9D22-42E6-8C60-C6E03CB1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BE1EA6-6A7D-4A2F-9E47-E91461948F22}"/>
              </a:ext>
            </a:extLst>
          </p:cNvPr>
          <p:cNvSpPr txBox="1"/>
          <p:nvPr/>
        </p:nvSpPr>
        <p:spPr>
          <a:xfrm>
            <a:off x="866454" y="2172484"/>
            <a:ext cx="10459091" cy="4154984"/>
          </a:xfrm>
          <a:prstGeom prst="rect">
            <a:avLst/>
          </a:prstGeom>
          <a:solidFill>
            <a:srgbClr val="2E3335"/>
          </a:solidFill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</a:rPr>
              <a:t>Creacionales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:  Proporcionan mecanismos de </a:t>
            </a:r>
            <a:r>
              <a:rPr lang="es-AR" sz="2400" u="sng" dirty="0">
                <a:solidFill>
                  <a:schemeClr val="bg2"/>
                </a:solidFill>
                <a:latin typeface="Franklin Gothic Demi" panose="020B0703020102020204" pitchFamily="34" charset="0"/>
              </a:rPr>
              <a:t>creación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de objetos que incrementan la flexibilidad y la reutilización de código existente.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Estructurales 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: Explican cómo </a:t>
            </a:r>
            <a:r>
              <a:rPr lang="es-AR" sz="2400" u="sng" dirty="0">
                <a:solidFill>
                  <a:schemeClr val="bg2"/>
                </a:solidFill>
                <a:latin typeface="Franklin Gothic Demi" panose="020B0703020102020204" pitchFamily="34" charset="0"/>
              </a:rPr>
              <a:t>ensamblar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objetos y clases en estructuras más grandes a la vez que se mantiene la flexibilidad y eficiencia de la estructura.</a:t>
            </a:r>
          </a:p>
          <a:p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Comportamiento 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: Se encargan de una </a:t>
            </a:r>
            <a:r>
              <a:rPr lang="es-AR" sz="2400" u="sng" dirty="0">
                <a:solidFill>
                  <a:schemeClr val="bg2"/>
                </a:solidFill>
                <a:latin typeface="Franklin Gothic Demi" panose="020B0703020102020204" pitchFamily="34" charset="0"/>
              </a:rPr>
              <a:t>comunicación</a:t>
            </a: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efectiva y la asignación de responsabilidades entre objetos.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0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6B95EE2-B92E-4187-BC94-4AB6C44A3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3F0AE82-454B-4BF5-A0F6-B1898655B584}"/>
              </a:ext>
            </a:extLst>
          </p:cNvPr>
          <p:cNvSpPr txBox="1"/>
          <p:nvPr/>
        </p:nvSpPr>
        <p:spPr>
          <a:xfrm>
            <a:off x="441789" y="1918698"/>
            <a:ext cx="11363218" cy="48416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Son utilizados en lugar de la instanciación directa a través de </a:t>
            </a:r>
          </a:p>
          <a:p>
            <a:pPr lvl="1" algn="just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    constructor. Es decir concierne al proceso de creación de objetos. Y </a:t>
            </a:r>
          </a:p>
          <a:p>
            <a:pPr lvl="1" algn="just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    nos ofrecen flexibilidad a la hora de crear esos objetos y como se </a:t>
            </a:r>
          </a:p>
          <a:p>
            <a:pPr lvl="1" algn="just"/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      inicializan.</a:t>
            </a:r>
          </a:p>
          <a:p>
            <a:pPr algn="just"/>
            <a:endParaRPr lang="es-AR" sz="2400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Factory Method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Abstract Factory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Builder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Prototype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AR" sz="2400" dirty="0">
                <a:solidFill>
                  <a:schemeClr val="bg2"/>
                </a:solidFill>
                <a:latin typeface="Franklin Gothic Demi" panose="020B0703020102020204" pitchFamily="34" charset="0"/>
              </a:rPr>
              <a:t>Singleton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4500DC-1653-417C-A0E3-8A67EAD62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68" b="94078" l="6687" r="90983">
                        <a14:foregroundMark x1="9220" y1="39763" x2="9220" y2="39763"/>
                        <a14:foregroundMark x1="14590" y1="24196" x2="14590" y2="24196"/>
                        <a14:foregroundMark x1="30091" y1="8122" x2="30091" y2="8122"/>
                        <a14:foregroundMark x1="81864" y1="50931" x2="81864" y2="50931"/>
                        <a14:foregroundMark x1="57244" y1="87479" x2="57244" y2="87479"/>
                        <a14:foregroundMark x1="60182" y1="87817" x2="60182" y2="87817"/>
                        <a14:foregroundMark x1="61803" y1="87817" x2="61803" y2="87817"/>
                        <a14:foregroundMark x1="37285" y1="87479" x2="37285" y2="87479"/>
                        <a14:foregroundMark x1="6788" y1="88832" x2="6788" y2="88832"/>
                        <a14:foregroundMark x1="8105" y1="92893" x2="8105" y2="92893"/>
                        <a14:foregroundMark x1="16616" y1="94247" x2="16616" y2="94247"/>
                        <a14:foregroundMark x1="24316" y1="93401" x2="24316" y2="93401"/>
                        <a14:foregroundMark x1="32523" y1="94416" x2="32523" y2="94416"/>
                        <a14:foregroundMark x1="40527" y1="92555" x2="40527" y2="92555"/>
                        <a14:foregroundMark x1="49037" y1="92724" x2="49037" y2="92724"/>
                        <a14:foregroundMark x1="56535" y1="92555" x2="56535" y2="92555"/>
                        <a14:foregroundMark x1="65147" y1="93570" x2="65147" y2="93570"/>
                        <a14:foregroundMark x1="73151" y1="93401" x2="73151" y2="93401"/>
                        <a14:foregroundMark x1="81054" y1="93232" x2="81054" y2="93232"/>
                        <a14:foregroundMark x1="90983" y1="83418" x2="90983" y2="83418"/>
                        <a14:foregroundMark x1="85714" y1="40440" x2="85714" y2="40440"/>
                        <a14:foregroundMark x1="56636" y1="7783" x2="56636" y2="7783"/>
                        <a14:foregroundMark x1="16413" y1="7276" x2="27254" y2="7953"/>
                        <a14:foregroundMark x1="27254" y1="7953" x2="49949" y2="6768"/>
                        <a14:foregroundMark x1="49949" y1="6768" x2="81662" y2="7276"/>
                        <a14:foregroundMark x1="26444" y1="6599" x2="37285" y2="7783"/>
                        <a14:foregroundMark x1="37285" y1="7783" x2="48227" y2="6599"/>
                        <a14:foregroundMark x1="48227" y1="6599" x2="90881" y2="7614"/>
                        <a14:foregroundMark x1="33232" y1="50931" x2="33232" y2="59729"/>
                        <a14:foregroundMark x1="74772" y1="50931" x2="74772" y2="59052"/>
                        <a14:foregroundMark x1="74569" y1="50592" x2="74772" y2="59391"/>
                        <a14:foregroundMark x1="74772" y1="59391" x2="74772" y2="59391"/>
                        <a14:foregroundMark x1="44685" y1="62267" x2="44681" y2="62606"/>
                        <a14:foregroundMark x1="44782" y1="54146" x2="44729" y2="58551"/>
                        <a14:foregroundMark x1="44681" y1="62606" x2="44782" y2="63113"/>
                        <a14:foregroundMark x1="49443" y1="53638" x2="49443" y2="61083"/>
                        <a14:foregroundMark x1="60892" y1="56345" x2="60892" y2="64975"/>
                        <a14:foregroundMark x1="74772" y1="50592" x2="74772" y2="59560"/>
                        <a14:foregroundMark x1="74569" y1="51100" x2="74569" y2="53469"/>
                        <a14:foregroundMark x1="74772" y1="50423" x2="74772" y2="59560"/>
                        <a14:foregroundMark x1="74772" y1="50423" x2="74772" y2="59391"/>
                        <a14:foregroundMark x1="74975" y1="51269" x2="74772" y2="59391"/>
                        <a14:foregroundMark x1="56434" y1="68190" x2="59980" y2="68190"/>
                        <a14:foregroundMark x1="52652" y1="65436" x2="54002" y2="68866"/>
                        <a14:foregroundMark x1="54002" y1="69543" x2="52830" y2="65019"/>
                        <a14:foregroundMark x1="52735" y1="65242" x2="54103" y2="70051"/>
                        <a14:foregroundMark x1="53971" y1="64214" x2="53901" y2="63283"/>
                        <a14:foregroundMark x1="54407" y1="70051" x2="54110" y2="66078"/>
                        <a14:foregroundMark x1="44003" y1="62775" x2="44681" y2="62775"/>
                        <a14:foregroundMark x1="43769" y1="62775" x2="43901" y2="62775"/>
                        <a14:foregroundMark x1="25329" y1="68190" x2="28977" y2="68190"/>
                        <a14:foregroundMark x1="35258" y1="68190" x2="39311" y2="68190"/>
                        <a14:foregroundMark x1="52178" y1="63113" x2="52989" y2="62944"/>
                        <a14:foregroundMark x1="90881" y1="72589" x2="90881" y2="72589"/>
                        <a14:backgroundMark x1="44276" y1="59391" x2="44681" y2="59729"/>
                        <a14:backgroundMark x1="44580" y1="61591" x2="44580" y2="61083"/>
                        <a14:backgroundMark x1="44377" y1="60406" x2="44580" y2="62267"/>
                        <a14:backgroundMark x1="44276" y1="61421" x2="44377" y2="60406"/>
                        <a14:backgroundMark x1="43972" y1="60237" x2="44580" y2="60406"/>
                        <a14:backgroundMark x1="53297" y1="62071" x2="54002" y2="62267"/>
                        <a14:backgroundMark x1="51570" y1="61591" x2="52614" y2="618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7804" y="3429000"/>
            <a:ext cx="4700587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3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BACFB8-9D22-42E6-8C60-C6E03CB1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94ED98D-2CFF-46E0-81E9-20760EFFB51C}"/>
              </a:ext>
            </a:extLst>
          </p:cNvPr>
          <p:cNvSpPr/>
          <p:nvPr/>
        </p:nvSpPr>
        <p:spPr>
          <a:xfrm>
            <a:off x="421240" y="0"/>
            <a:ext cx="11332396" cy="1641953"/>
          </a:xfrm>
          <a:prstGeom prst="rect">
            <a:avLst/>
          </a:prstGeom>
          <a:solidFill>
            <a:srgbClr val="2E3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026950-A421-4E03-AE0C-C1E9420BD652}"/>
              </a:ext>
            </a:extLst>
          </p:cNvPr>
          <p:cNvSpPr txBox="1"/>
          <p:nvPr/>
        </p:nvSpPr>
        <p:spPr>
          <a:xfrm>
            <a:off x="537106" y="442685"/>
            <a:ext cx="10983075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s-AR" sz="4800" dirty="0">
                <a:solidFill>
                  <a:schemeClr val="bg2"/>
                </a:solidFill>
                <a:latin typeface="Superclarendon Rg" panose="02000805070000020003" pitchFamily="2" charset="0"/>
              </a:rPr>
              <a:t>Builder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EED71A-35F9-4274-8879-3AFA322D39F5}"/>
              </a:ext>
            </a:extLst>
          </p:cNvPr>
          <p:cNvSpPr txBox="1"/>
          <p:nvPr/>
        </p:nvSpPr>
        <p:spPr>
          <a:xfrm>
            <a:off x="595900" y="1869897"/>
            <a:ext cx="109830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Propósito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Builder es un patrón de diseño creacional que nos permite construir objetos complejos paso a paso. El patrón nos permite producir distintos tipos y representaciones de un objeto empleando el mismo código de construcción.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Problema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Creación de un objeto complejo que requiere una inicialización laboriosa, paso a paso, de muchos campos y objetos anidados.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Solución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El patrón organiza la construcción de un objeto en una serie de pasos organizados dentro de un objeto constructor.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AR" sz="2400" dirty="0">
              <a:solidFill>
                <a:schemeClr val="bg1">
                  <a:lumMod val="85000"/>
                </a:schemeClr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AR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Aplicabilidad</a:t>
            </a:r>
            <a:r>
              <a:rPr lang="es-AR" sz="2400" dirty="0">
                <a:solidFill>
                  <a:schemeClr val="bg1">
                    <a:lumMod val="85000"/>
                  </a:schemeClr>
                </a:solidFill>
                <a:latin typeface="Franklin Gothic Demi" panose="020B0703020102020204" pitchFamily="34" charset="0"/>
              </a:rPr>
              <a:t> : Utiliza este patrón cuando quieras que el código sea capaz de crear distintas representaciones de ciertos productos</a:t>
            </a:r>
          </a:p>
        </p:txBody>
      </p:sp>
    </p:spTree>
    <p:extLst>
      <p:ext uri="{BB962C8B-B14F-4D97-AF65-F5344CB8AC3E}">
        <p14:creationId xmlns:p14="http://schemas.microsoft.com/office/powerpoint/2010/main" val="127534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D789105-DAE9-456B-BDB1-5F9D38B9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93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948</Words>
  <Application>Microsoft Office PowerPoint</Application>
  <PresentationFormat>Panorámica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Franklin Gothic Demi</vt:lpstr>
      <vt:lpstr>Superclarendon Rg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Lavarello, Matias</dc:creator>
  <cp:lastModifiedBy>Matias Lavarello</cp:lastModifiedBy>
  <cp:revision>67</cp:revision>
  <dcterms:created xsi:type="dcterms:W3CDTF">2021-07-21T13:27:29Z</dcterms:created>
  <dcterms:modified xsi:type="dcterms:W3CDTF">2021-07-26T16:12:40Z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iteId">
    <vt:lpwstr>35595a02-4d6d-44ac-99e1-f9ab4cd872db</vt:lpwstr>
  </property>
  <property fmtid="{D5CDD505-2E9C-101B-9397-08002B2CF9AE}" pid="4" name="MSIP_Label_0c2abd79-57a9-4473-8700-c843f76a1e37_Owner">
    <vt:lpwstr>A445843@santandertecnologia.com.ar</vt:lpwstr>
  </property>
  <property fmtid="{D5CDD505-2E9C-101B-9397-08002B2CF9AE}" pid="5" name="MSIP_Label_0c2abd79-57a9-4473-8700-c843f76a1e37_SetDate">
    <vt:lpwstr>2021-07-21T21:02:45.6505726Z</vt:lpwstr>
  </property>
  <property fmtid="{D5CDD505-2E9C-101B-9397-08002B2CF9AE}" pid="6" name="MSIP_Label_0c2abd79-57a9-4473-8700-c843f76a1e37_Name">
    <vt:lpwstr>Internal</vt:lpwstr>
  </property>
  <property fmtid="{D5CDD505-2E9C-101B-9397-08002B2CF9AE}" pid="7" name="MSIP_Label_0c2abd79-57a9-4473-8700-c843f76a1e37_Application">
    <vt:lpwstr>Microsoft Azure Information Protection</vt:lpwstr>
  </property>
  <property fmtid="{D5CDD505-2E9C-101B-9397-08002B2CF9AE}" pid="8" name="MSIP_Label_0c2abd79-57a9-4473-8700-c843f76a1e37_ActionId">
    <vt:lpwstr>2605685e-d13a-4e4d-9afd-9c9b08602be7</vt:lpwstr>
  </property>
  <property fmtid="{D5CDD505-2E9C-101B-9397-08002B2CF9AE}" pid="9" name="MSIP_Label_0c2abd79-57a9-4473-8700-c843f76a1e37_Extended_MSFT_Method">
    <vt:lpwstr>Manual</vt:lpwstr>
  </property>
  <property fmtid="{D5CDD505-2E9C-101B-9397-08002B2CF9AE}" pid="10" name="Sensitivity">
    <vt:lpwstr>Internal</vt:lpwstr>
  </property>
</Properties>
</file>